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5"/>
  </p:notesMasterIdLst>
  <p:handoutMasterIdLst>
    <p:handoutMasterId r:id="rId26"/>
  </p:handoutMasterIdLst>
  <p:sldIdLst>
    <p:sldId id="256" r:id="rId3"/>
    <p:sldId id="291" r:id="rId4"/>
    <p:sldId id="292" r:id="rId5"/>
    <p:sldId id="293" r:id="rId6"/>
    <p:sldId id="257" r:id="rId7"/>
    <p:sldId id="294" r:id="rId8"/>
    <p:sldId id="277" r:id="rId9"/>
    <p:sldId id="290" r:id="rId10"/>
    <p:sldId id="289" r:id="rId11"/>
    <p:sldId id="278" r:id="rId12"/>
    <p:sldId id="280" r:id="rId13"/>
    <p:sldId id="279" r:id="rId14"/>
    <p:sldId id="295" r:id="rId15"/>
    <p:sldId id="281" r:id="rId16"/>
    <p:sldId id="282" r:id="rId17"/>
    <p:sldId id="296" r:id="rId18"/>
    <p:sldId id="284" r:id="rId19"/>
    <p:sldId id="283" r:id="rId20"/>
    <p:sldId id="285" r:id="rId21"/>
    <p:sldId id="286" r:id="rId22"/>
    <p:sldId id="288" r:id="rId23"/>
    <p:sldId id="275" r:id="rId24"/>
  </p:sldIdLst>
  <p:sldSz cx="12188825" cy="6858000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2" autoAdjust="0"/>
    <p:restoredTop sz="94660"/>
  </p:normalViewPr>
  <p:slideViewPr>
    <p:cSldViewPr>
      <p:cViewPr varScale="1">
        <p:scale>
          <a:sx n="86" d="100"/>
          <a:sy n="86" d="100"/>
        </p:scale>
        <p:origin x="422" y="67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59ACC-BB8B-40BD-9C3D-7515A99833BA}" type="datetimeFigureOut">
              <a:rPr lang="en-US"/>
              <a:t>10/14/2019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2B09C-4EB4-4858-8C5D-928515EB5FA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B3F5D-6129-4745-AD27-E1F8E3F0C4BE}" type="datetimeFigureOut">
              <a:rPr lang="en-US"/>
              <a:t>10/14/2019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40D2E-0C1A-4418-8763-9BB732EB1D2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Freeform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85" name="Freeform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353" name="Group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Freeform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1" name="Freeform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2" name="Freeform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3" name="Freeform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4" name="Freeform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5" name="Freeform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6" name="Freeform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8" name="Freeform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9" name="Freeform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0" name="Freeform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1" name="Freeform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2" name="Freeform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3" name="Freeform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4" name="Freeform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5" name="Freeform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6" name="Freeform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7" name="Freeform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8" name="Freeform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9" name="Freeform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0" name="Freeform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1" name="Freeform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2" name="Freeform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3" name="Freeform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4" name="Freeform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5" name="Freeform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6" name="Freeform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7" name="Freeform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8" name="Freeform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9" name="Freeform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0" name="Freeform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1" name="Freeform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2" name="Freeform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3" name="Freeform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4" name="Freeform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5" name="Freeform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6" name="Freeform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7" name="Freeform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8" name="Freeform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9" name="Freeform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0" name="Freeform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1" name="Freeform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2" name="Freeform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3" name="Freeform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4" name="Freeform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5" name="Freeform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6" name="Freeform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7" name="Freeform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8" name="Freeform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9" name="Freeform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0" name="Freeform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1" name="Freeform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2" name="Freeform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3" name="Freeform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4" name="Freeform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5" name="Freeform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6" name="Freeform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7" name="Freeform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8" name="Freeform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9" name="Freeform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0" name="Freeform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1" name="Freeform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2" name="Freeform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3" name="Freeform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4" name="Freeform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5" name="Freeform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6" name="Freeform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7" name="Freeform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8" name="Freeform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9" name="Freeform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0" name="Freeform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1" name="Freeform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2" name="Freeform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3" name="Freeform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4" name="Freeform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5" name="Freeform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6" name="Freeform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7" name="Freeform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8" name="Freeform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9" name="Freeform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0" name="Freeform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1" name="Freeform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2" name="Freeform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3" name="Freeform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4" name="Freeform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5" name="Freeform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6" name="Freeform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7" name="Freeform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8" name="Freeform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9" name="Freeform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0" name="Freeform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1" name="Freeform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2" name="Freeform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3" name="Freeform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4" name="Freeform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5" name="Freeform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6" name="Freeform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7" name="Freeform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8" name="Freeform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9" name="Freeform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0" name="Freeform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1" name="Freeform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2" name="Freeform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3" name="Freeform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4" name="Freeform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5" name="Freeform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6" name="Freeform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7" name="Freeform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8" name="Freeform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9" name="Freeform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0" name="Freeform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1" name="Freeform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2" name="Freeform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3" name="Freeform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4" name="Freeform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5" name="Freeform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6" name="Freeform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7" name="Freeform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8" name="Freeform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9" name="Freeform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5" name="Freeform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6" name="Freeform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1" name="Freeform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86" name="Freeform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348" name="Group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Freeform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8" name="Freeform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9" name="Freeform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0" name="Freeform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1" name="Freeform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2" name="Freeform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3" name="Freeform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4" name="Freeform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5" name="Freeform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6" name="Freeform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8" name="Freeform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9" name="Freeform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0" name="Freeform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1" name="Freeform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2" name="Freeform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3" name="Freeform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4" name="Freeform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5" name="Freeform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6" name="Freeform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7" name="Freeform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8" name="Freeform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9" name="Freeform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0" name="Freeform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1" name="Freeform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2" name="Freeform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3" name="Freeform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4" name="Freeform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5" name="Freeform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6" name="Freeform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8" name="Freeform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9" name="Freeform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341" name="Freeform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343" name="Freeform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351" name="Group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Freeform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0" name="Freeform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2" name="Freeform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>
              <a:lnSpc>
                <a:spcPct val="90000"/>
              </a:lnSpc>
              <a:defRPr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10/14/2019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10/14/2019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en-US"/>
              <a:t>10/14/2019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>
              <a:defRPr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/>
              <a:t>10/14/2019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10/14/2019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10/14/2019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40" name="Date Placeholder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/>
              <a:t>10/14/2019</a:t>
            </a:fld>
            <a:endParaRPr/>
          </a:p>
        </p:txBody>
      </p:sp>
      <p:sp>
        <p:nvSpPr>
          <p:cNvPr id="241" name="Footer Placeholder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2" name="Slide Number Placeholder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en-US"/>
              <a:t>10/14/2019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en-US"/>
              <a:t>10/14/2019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6" name="Date Placeholder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/>
              <a:t>10/14/2019</a:t>
            </a:fld>
            <a:endParaRPr/>
          </a:p>
        </p:txBody>
      </p:sp>
      <p:sp>
        <p:nvSpPr>
          <p:cNvPr id="87" name="Footer Placeholder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rgbClr val="663300"/>
            </a:gs>
            <a:gs pos="100000">
              <a:schemeClr val="bg2">
                <a:shade val="100000"/>
                <a:satMod val="100000"/>
                <a:lumMod val="80000"/>
              </a:schemeClr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Freeform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101A9C7-C274-4F50-89C9-83BDB06EDB81}" type="datetime1">
              <a:rPr lang="en-US"/>
              <a:pPr/>
              <a:t>10/14/2019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rk.ac.uk/depts/maths/tables/orthogonal.htm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22412" y="2362200"/>
            <a:ext cx="9144000" cy="1219200"/>
          </a:xfrm>
        </p:spPr>
        <p:txBody>
          <a:bodyPr/>
          <a:lstStyle/>
          <a:p>
            <a:r>
              <a:rPr lang="en-US" dirty="0">
                <a:effectLst/>
              </a:rPr>
              <a:t>Advanced Test Case Design Methods 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522412" y="3657600"/>
            <a:ext cx="9144000" cy="1319214"/>
          </a:xfrm>
        </p:spPr>
        <p:txBody>
          <a:bodyPr/>
          <a:lstStyle/>
          <a:p>
            <a:r>
              <a:rPr lang="en-US" altLang="zh-CN" sz="2400" dirty="0" err="1">
                <a:latin typeface="Constantia" pitchFamily="18" charset="0"/>
              </a:rPr>
              <a:t>SubEI</a:t>
            </a:r>
            <a:r>
              <a:rPr lang="en-US" altLang="zh-CN" sz="2400" dirty="0">
                <a:latin typeface="Constantia" pitchFamily="18" charset="0"/>
              </a:rPr>
              <a:t> LIU</a:t>
            </a:r>
            <a:br>
              <a:rPr lang="en-US" sz="2400" dirty="0">
                <a:latin typeface="Constantia" pitchFamily="18" charset="0"/>
              </a:rPr>
            </a:br>
            <a:r>
              <a:rPr lang="en-US" sz="2400" dirty="0">
                <a:latin typeface="Constantia" pitchFamily="18" charset="0"/>
              </a:rPr>
              <a:t>10</a:t>
            </a:r>
            <a:r>
              <a:rPr lang="en-US" altLang="zh-CN" sz="2400" dirty="0">
                <a:latin typeface="Constantia" pitchFamily="18" charset="0"/>
              </a:rPr>
              <a:t>/14/2019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70153" y="92103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10362465" y="398350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 err="1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XBOSoft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/>
              <a:t>Cause–effect graph &amp; Decision table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SOFTWARE</a:t>
            </a:r>
            <a:b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QUALITY</a:t>
            </a:r>
            <a:b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n-US" sz="18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</a:pPr>
            <a:r>
              <a:rPr lang="en-US" sz="2400" dirty="0"/>
              <a:t>The cause-effect graph: Design test cases by analyzing various combinations of input conditions graphically. </a:t>
            </a:r>
          </a:p>
          <a:p>
            <a:pPr lvl="0">
              <a:lnSpc>
                <a:spcPct val="90000"/>
              </a:lnSpc>
            </a:pPr>
            <a:endParaRPr lang="en-US" sz="2400" dirty="0"/>
          </a:p>
          <a:p>
            <a:pPr lvl="0">
              <a:lnSpc>
                <a:spcPct val="90000"/>
              </a:lnSpc>
            </a:pPr>
            <a:r>
              <a:rPr lang="en-US" sz="2400" dirty="0"/>
              <a:t>Example: Vending machine</a:t>
            </a:r>
          </a:p>
          <a:p>
            <a:pPr lvl="0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Description: the vending machine software handles boxed drinks for $1.50 each. 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If you put in $1.50 coins, press the "coke" or "Sprite” button,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corresponding drink will be delivered.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If you put in $2 coins, return $0.5 coin with the beverage.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E85870E-0A9F-42E4-A9A5-877D5CCEE9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9258" y="1600200"/>
            <a:ext cx="2933954" cy="439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58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>
            <a:normAutofit fontScale="90000"/>
          </a:bodyPr>
          <a:lstStyle/>
          <a:p>
            <a:r>
              <a:rPr lang="en-US" dirty="0"/>
              <a:t>Cause–effect graph - </a:t>
            </a:r>
            <a:r>
              <a:rPr lang="en-US" dirty="0">
                <a:effectLst/>
              </a:rPr>
              <a:t>Test cases design steps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SOFTWARE</a:t>
            </a:r>
            <a:b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QUALITY</a:t>
            </a:r>
            <a:b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n-US" sz="18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2788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1). Determine the cause and effect in the requirements.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2). Determine the constraints between inputs.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-20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XBOSoft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latin typeface="Constantia"/>
              <a:ea typeface="+mn-ea"/>
              <a:cs typeface="+mn-cs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4067984-7A04-4888-B5B9-C2244762F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60584"/>
              </p:ext>
            </p:extLst>
          </p:nvPr>
        </p:nvGraphicFramePr>
        <p:xfrm>
          <a:off x="489536" y="1600199"/>
          <a:ext cx="7662276" cy="14318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0440">
                  <a:extLst>
                    <a:ext uri="{9D8B030D-6E8A-4147-A177-3AD203B41FA5}">
                      <a16:colId xmlns:a16="http://schemas.microsoft.com/office/drawing/2014/main" val="1873257555"/>
                    </a:ext>
                  </a:extLst>
                </a:gridCol>
                <a:gridCol w="3262031">
                  <a:extLst>
                    <a:ext uri="{9D8B030D-6E8A-4147-A177-3AD203B41FA5}">
                      <a16:colId xmlns:a16="http://schemas.microsoft.com/office/drawing/2014/main" val="994662071"/>
                    </a:ext>
                  </a:extLst>
                </a:gridCol>
                <a:gridCol w="858428">
                  <a:extLst>
                    <a:ext uri="{9D8B030D-6E8A-4147-A177-3AD203B41FA5}">
                      <a16:colId xmlns:a16="http://schemas.microsoft.com/office/drawing/2014/main" val="2705109365"/>
                    </a:ext>
                  </a:extLst>
                </a:gridCol>
                <a:gridCol w="2931377">
                  <a:extLst>
                    <a:ext uri="{9D8B030D-6E8A-4147-A177-3AD203B41FA5}">
                      <a16:colId xmlns:a16="http://schemas.microsoft.com/office/drawing/2014/main" val="253009805"/>
                    </a:ext>
                  </a:extLst>
                </a:gridCol>
              </a:tblGrid>
              <a:tr h="2863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#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Cause / Input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#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Effect / Output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39884172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Put in $1.50 coins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Refund $0.50 coin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1402419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Put in $2 coins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Dispense Coke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0426236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Press the "Coke" button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Dispense Sprite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3845882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C4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Press the "Sprite" button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953375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33CE47B-9DEC-4325-854D-E112F2B666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814418"/>
              </p:ext>
            </p:extLst>
          </p:nvPr>
        </p:nvGraphicFramePr>
        <p:xfrm>
          <a:off x="608012" y="3987159"/>
          <a:ext cx="5867400" cy="16307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367">
                  <a:extLst>
                    <a:ext uri="{9D8B030D-6E8A-4147-A177-3AD203B41FA5}">
                      <a16:colId xmlns:a16="http://schemas.microsoft.com/office/drawing/2014/main" val="1557435960"/>
                    </a:ext>
                  </a:extLst>
                </a:gridCol>
                <a:gridCol w="3175519">
                  <a:extLst>
                    <a:ext uri="{9D8B030D-6E8A-4147-A177-3AD203B41FA5}">
                      <a16:colId xmlns:a16="http://schemas.microsoft.com/office/drawing/2014/main" val="1589425421"/>
                    </a:ext>
                  </a:extLst>
                </a:gridCol>
                <a:gridCol w="2114514">
                  <a:extLst>
                    <a:ext uri="{9D8B030D-6E8A-4147-A177-3AD203B41FA5}">
                      <a16:colId xmlns:a16="http://schemas.microsoft.com/office/drawing/2014/main" val="900411834"/>
                    </a:ext>
                  </a:extLst>
                </a:gridCol>
              </a:tblGrid>
              <a:tr h="1773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#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Cause / Input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Constraints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56304326"/>
                  </a:ext>
                </a:extLst>
              </a:tr>
              <a:tr h="3391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Put in $1.50 coins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Exclusive:</a:t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en-US" sz="1800">
                          <a:effectLst/>
                        </a:rPr>
                        <a:t>Either C1 or C2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1081402"/>
                  </a:ext>
                </a:extLst>
              </a:tr>
              <a:tr h="3391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Put in $2 coins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782708"/>
                  </a:ext>
                </a:extLst>
              </a:tr>
              <a:tr h="3391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Press the "Coke" button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Exclusive:</a:t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en-US" sz="1800">
                          <a:effectLst/>
                        </a:rPr>
                        <a:t>Either C3 or C4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5021546"/>
                  </a:ext>
                </a:extLst>
              </a:tr>
              <a:tr h="3391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C4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Press the "Sprite" button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349399"/>
                  </a:ext>
                </a:extLst>
              </a:tr>
            </a:tbl>
          </a:graphicData>
        </a:graphic>
      </p:graphicFrame>
      <p:sp>
        <p:nvSpPr>
          <p:cNvPr id="11" name="Rectangle 2">
            <a:extLst>
              <a:ext uri="{FF2B5EF4-FFF2-40B4-BE49-F238E27FC236}">
                <a16:creationId xmlns:a16="http://schemas.microsoft.com/office/drawing/2014/main" id="{294FB281-6FE8-41D9-AA71-645EBE30E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412" y="3200401"/>
            <a:ext cx="12133907" cy="46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4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>
            <a:normAutofit fontScale="90000"/>
          </a:bodyPr>
          <a:lstStyle/>
          <a:p>
            <a:r>
              <a:rPr lang="en-US" dirty="0"/>
              <a:t>Cause–effect graph - </a:t>
            </a:r>
            <a:r>
              <a:rPr lang="en-US" dirty="0">
                <a:effectLst/>
              </a:rPr>
              <a:t>Test cases design steps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SOFTWARE</a:t>
            </a:r>
            <a:b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QUALITY</a:t>
            </a:r>
            <a:b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n-US" sz="18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290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3). Determine the causality between input and output.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-20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XBOSoft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latin typeface="Constantia"/>
              <a:ea typeface="+mn-ea"/>
              <a:cs typeface="+mn-cs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BD72C42-24C6-42AE-A8E3-806171DBC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534863"/>
              </p:ext>
            </p:extLst>
          </p:nvPr>
        </p:nvGraphicFramePr>
        <p:xfrm>
          <a:off x="495300" y="1943758"/>
          <a:ext cx="9866311" cy="20186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6847">
                  <a:extLst>
                    <a:ext uri="{9D8B030D-6E8A-4147-A177-3AD203B41FA5}">
                      <a16:colId xmlns:a16="http://schemas.microsoft.com/office/drawing/2014/main" val="4292192327"/>
                    </a:ext>
                  </a:extLst>
                </a:gridCol>
                <a:gridCol w="3362772">
                  <a:extLst>
                    <a:ext uri="{9D8B030D-6E8A-4147-A177-3AD203B41FA5}">
                      <a16:colId xmlns:a16="http://schemas.microsoft.com/office/drawing/2014/main" val="2239689392"/>
                    </a:ext>
                  </a:extLst>
                </a:gridCol>
                <a:gridCol w="1025156">
                  <a:extLst>
                    <a:ext uri="{9D8B030D-6E8A-4147-A177-3AD203B41FA5}">
                      <a16:colId xmlns:a16="http://schemas.microsoft.com/office/drawing/2014/main" val="1625165453"/>
                    </a:ext>
                  </a:extLst>
                </a:gridCol>
                <a:gridCol w="1952893">
                  <a:extLst>
                    <a:ext uri="{9D8B030D-6E8A-4147-A177-3AD203B41FA5}">
                      <a16:colId xmlns:a16="http://schemas.microsoft.com/office/drawing/2014/main" val="2317950742"/>
                    </a:ext>
                  </a:extLst>
                </a:gridCol>
                <a:gridCol w="552122">
                  <a:extLst>
                    <a:ext uri="{9D8B030D-6E8A-4147-A177-3AD203B41FA5}">
                      <a16:colId xmlns:a16="http://schemas.microsoft.com/office/drawing/2014/main" val="3619577427"/>
                    </a:ext>
                  </a:extLst>
                </a:gridCol>
                <a:gridCol w="2346521">
                  <a:extLst>
                    <a:ext uri="{9D8B030D-6E8A-4147-A177-3AD203B41FA5}">
                      <a16:colId xmlns:a16="http://schemas.microsoft.com/office/drawing/2014/main" val="1513131256"/>
                    </a:ext>
                  </a:extLst>
                </a:gridCol>
              </a:tblGrid>
              <a:tr h="4407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#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Cause / Input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#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Middle status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#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Effect / Output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76183757"/>
                  </a:ext>
                </a:extLst>
              </a:tr>
              <a:tr h="3944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C1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Put in $1.50 coins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Cm1</a:t>
                      </a:r>
                      <a:endParaRPr lang="en-US" sz="18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Coin-in</a:t>
                      </a:r>
                      <a:endParaRPr lang="en-US" sz="18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E1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Refund $0.50 coin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8656388"/>
                  </a:ext>
                </a:extLst>
              </a:tr>
              <a:tr h="3944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C2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Put in $2 coins</a:t>
                      </a:r>
                      <a:endParaRPr lang="en-US" sz="18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E2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Dispense Coke</a:t>
                      </a:r>
                      <a:endParaRPr lang="en-US" sz="18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8853903"/>
                  </a:ext>
                </a:extLst>
              </a:tr>
              <a:tr h="3944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C3</a:t>
                      </a:r>
                      <a:endParaRPr lang="en-US" sz="18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Press the "Coke" button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Cm2</a:t>
                      </a:r>
                      <a:endParaRPr lang="en-US" sz="18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Pressed</a:t>
                      </a:r>
                      <a:endParaRPr lang="en-US" sz="18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E3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Dispense Sprite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1804398"/>
                  </a:ext>
                </a:extLst>
              </a:tr>
              <a:tr h="3944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C4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Press the "Sprite" button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0829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89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>
            <a:normAutofit fontScale="90000"/>
          </a:bodyPr>
          <a:lstStyle/>
          <a:p>
            <a:r>
              <a:rPr lang="en-US" dirty="0"/>
              <a:t>Cause–effect graph - </a:t>
            </a:r>
            <a:r>
              <a:rPr lang="en-US" dirty="0">
                <a:effectLst/>
              </a:rPr>
              <a:t>Test cases design steps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SOFTWARE</a:t>
            </a:r>
            <a:b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QUALITY</a:t>
            </a:r>
            <a:b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n-US" sz="18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4). Draw the cause-effect graph.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-20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XBOSoft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EDB9562-84EA-4071-BB0F-B77DD9AC1F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812" y="1503217"/>
            <a:ext cx="9068315" cy="501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97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>
            <a:normAutofit/>
          </a:bodyPr>
          <a:lstStyle/>
          <a:p>
            <a:r>
              <a:rPr lang="en-US" dirty="0"/>
              <a:t>Decision table - </a:t>
            </a:r>
            <a:r>
              <a:rPr lang="en-US" dirty="0">
                <a:effectLst/>
              </a:rPr>
              <a:t>Test cases design steps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SOFTWARE</a:t>
            </a:r>
            <a:b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QUALITY</a:t>
            </a:r>
            <a:b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n-US" sz="18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5). Convert graph to a decision table.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a. Take the values of C1, C2, C3 and C4 from small to large in binary system.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-20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XBOSoft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latin typeface="Constantia"/>
              <a:ea typeface="+mn-ea"/>
              <a:cs typeface="+mn-cs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741A707-FD58-4A1F-94C4-9024593735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707611"/>
              </p:ext>
            </p:extLst>
          </p:nvPr>
        </p:nvGraphicFramePr>
        <p:xfrm>
          <a:off x="1065212" y="1849219"/>
          <a:ext cx="2506593" cy="4937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3139">
                  <a:extLst>
                    <a:ext uri="{9D8B030D-6E8A-4147-A177-3AD203B41FA5}">
                      <a16:colId xmlns:a16="http://schemas.microsoft.com/office/drawing/2014/main" val="2907027629"/>
                    </a:ext>
                  </a:extLst>
                </a:gridCol>
                <a:gridCol w="533368">
                  <a:extLst>
                    <a:ext uri="{9D8B030D-6E8A-4147-A177-3AD203B41FA5}">
                      <a16:colId xmlns:a16="http://schemas.microsoft.com/office/drawing/2014/main" val="1397605565"/>
                    </a:ext>
                  </a:extLst>
                </a:gridCol>
                <a:gridCol w="455927">
                  <a:extLst>
                    <a:ext uri="{9D8B030D-6E8A-4147-A177-3AD203B41FA5}">
                      <a16:colId xmlns:a16="http://schemas.microsoft.com/office/drawing/2014/main" val="277555249"/>
                    </a:ext>
                  </a:extLst>
                </a:gridCol>
                <a:gridCol w="530302">
                  <a:extLst>
                    <a:ext uri="{9D8B030D-6E8A-4147-A177-3AD203B41FA5}">
                      <a16:colId xmlns:a16="http://schemas.microsoft.com/office/drawing/2014/main" val="878217488"/>
                    </a:ext>
                  </a:extLst>
                </a:gridCol>
                <a:gridCol w="593857">
                  <a:extLst>
                    <a:ext uri="{9D8B030D-6E8A-4147-A177-3AD203B41FA5}">
                      <a16:colId xmlns:a16="http://schemas.microsoft.com/office/drawing/2014/main" val="3730646361"/>
                    </a:ext>
                  </a:extLst>
                </a:gridCol>
              </a:tblGrid>
              <a:tr h="2702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Cause / Input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124244"/>
                  </a:ext>
                </a:extLst>
              </a:tr>
              <a:tr h="2702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#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C1</a:t>
                      </a:r>
                      <a:endParaRPr lang="en-US" sz="18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C2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C3</a:t>
                      </a:r>
                      <a:endParaRPr lang="en-US" sz="18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C4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extLst>
                  <a:ext uri="{0D108BD9-81ED-4DB2-BD59-A6C34878D82A}">
                    <a16:rowId xmlns:a16="http://schemas.microsoft.com/office/drawing/2014/main" val="2177452781"/>
                  </a:ext>
                </a:extLst>
              </a:tr>
              <a:tr h="24607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0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0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0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0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extLst>
                  <a:ext uri="{0D108BD9-81ED-4DB2-BD59-A6C34878D82A}">
                    <a16:rowId xmlns:a16="http://schemas.microsoft.com/office/drawing/2014/main" val="1557188417"/>
                  </a:ext>
                </a:extLst>
              </a:tr>
              <a:tr h="24607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2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0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0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0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extLst>
                  <a:ext uri="{0D108BD9-81ED-4DB2-BD59-A6C34878D82A}">
                    <a16:rowId xmlns:a16="http://schemas.microsoft.com/office/drawing/2014/main" val="1957149076"/>
                  </a:ext>
                </a:extLst>
              </a:tr>
              <a:tr h="24607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3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0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0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0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extLst>
                  <a:ext uri="{0D108BD9-81ED-4DB2-BD59-A6C34878D82A}">
                    <a16:rowId xmlns:a16="http://schemas.microsoft.com/office/drawing/2014/main" val="1696866363"/>
                  </a:ext>
                </a:extLst>
              </a:tr>
              <a:tr h="24607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4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0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0</a:t>
                      </a:r>
                      <a:endParaRPr lang="en-US" sz="18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extLst>
                  <a:ext uri="{0D108BD9-81ED-4DB2-BD59-A6C34878D82A}">
                    <a16:rowId xmlns:a16="http://schemas.microsoft.com/office/drawing/2014/main" val="4178442236"/>
                  </a:ext>
                </a:extLst>
              </a:tr>
              <a:tr h="24607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5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0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1</a:t>
                      </a:r>
                      <a:endParaRPr lang="en-US" sz="18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0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0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extLst>
                  <a:ext uri="{0D108BD9-81ED-4DB2-BD59-A6C34878D82A}">
                    <a16:rowId xmlns:a16="http://schemas.microsoft.com/office/drawing/2014/main" val="3741866387"/>
                  </a:ext>
                </a:extLst>
              </a:tr>
              <a:tr h="24607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6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0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0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extLst>
                  <a:ext uri="{0D108BD9-81ED-4DB2-BD59-A6C34878D82A}">
                    <a16:rowId xmlns:a16="http://schemas.microsoft.com/office/drawing/2014/main" val="4290887301"/>
                  </a:ext>
                </a:extLst>
              </a:tr>
              <a:tr h="24607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7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0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0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extLst>
                  <a:ext uri="{0D108BD9-81ED-4DB2-BD59-A6C34878D82A}">
                    <a16:rowId xmlns:a16="http://schemas.microsoft.com/office/drawing/2014/main" val="3182236547"/>
                  </a:ext>
                </a:extLst>
              </a:tr>
              <a:tr h="24607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8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0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extLst>
                  <a:ext uri="{0D108BD9-81ED-4DB2-BD59-A6C34878D82A}">
                    <a16:rowId xmlns:a16="http://schemas.microsoft.com/office/drawing/2014/main" val="2668948762"/>
                  </a:ext>
                </a:extLst>
              </a:tr>
              <a:tr h="24607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9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0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0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0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extLst>
                  <a:ext uri="{0D108BD9-81ED-4DB2-BD59-A6C34878D82A}">
                    <a16:rowId xmlns:a16="http://schemas.microsoft.com/office/drawing/2014/main" val="1364244822"/>
                  </a:ext>
                </a:extLst>
              </a:tr>
              <a:tr h="27029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10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0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0</a:t>
                      </a:r>
                      <a:endParaRPr lang="en-US" sz="18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extLst>
                  <a:ext uri="{0D108BD9-81ED-4DB2-BD59-A6C34878D82A}">
                    <a16:rowId xmlns:a16="http://schemas.microsoft.com/office/drawing/2014/main" val="1512077165"/>
                  </a:ext>
                </a:extLst>
              </a:tr>
              <a:tr h="27029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0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0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extLst>
                  <a:ext uri="{0D108BD9-81ED-4DB2-BD59-A6C34878D82A}">
                    <a16:rowId xmlns:a16="http://schemas.microsoft.com/office/drawing/2014/main" val="1986664620"/>
                  </a:ext>
                </a:extLst>
              </a:tr>
              <a:tr h="27029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12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0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extLst>
                  <a:ext uri="{0D108BD9-81ED-4DB2-BD59-A6C34878D82A}">
                    <a16:rowId xmlns:a16="http://schemas.microsoft.com/office/drawing/2014/main" val="1744438029"/>
                  </a:ext>
                </a:extLst>
              </a:tr>
              <a:tr h="27029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13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0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0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extLst>
                  <a:ext uri="{0D108BD9-81ED-4DB2-BD59-A6C34878D82A}">
                    <a16:rowId xmlns:a16="http://schemas.microsoft.com/office/drawing/2014/main" val="233962796"/>
                  </a:ext>
                </a:extLst>
              </a:tr>
              <a:tr h="27029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14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0</a:t>
                      </a:r>
                      <a:endParaRPr lang="en-US" sz="18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extLst>
                  <a:ext uri="{0D108BD9-81ED-4DB2-BD59-A6C34878D82A}">
                    <a16:rowId xmlns:a16="http://schemas.microsoft.com/office/drawing/2014/main" val="865465520"/>
                  </a:ext>
                </a:extLst>
              </a:tr>
              <a:tr h="27029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15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0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extLst>
                  <a:ext uri="{0D108BD9-81ED-4DB2-BD59-A6C34878D82A}">
                    <a16:rowId xmlns:a16="http://schemas.microsoft.com/office/drawing/2014/main" val="1389217682"/>
                  </a:ext>
                </a:extLst>
              </a:tr>
              <a:tr h="27029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16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1</a:t>
                      </a:r>
                      <a:endParaRPr lang="en-US" sz="18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1632" marR="61632" marT="0" marB="0" anchor="b"/>
                </a:tc>
                <a:extLst>
                  <a:ext uri="{0D108BD9-81ED-4DB2-BD59-A6C34878D82A}">
                    <a16:rowId xmlns:a16="http://schemas.microsoft.com/office/drawing/2014/main" val="642034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68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/>
              <a:t>Decision table - </a:t>
            </a:r>
            <a:r>
              <a:rPr lang="en-US" dirty="0">
                <a:effectLst/>
              </a:rPr>
              <a:t>Test cases design steps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SOFTWARE</a:t>
            </a:r>
            <a:b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QUALITY</a:t>
            </a:r>
            <a:b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n-US" sz="18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b. Analyze whether the intermediate results are valid or not.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-20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XBOSoft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latin typeface="Constantia"/>
              <a:ea typeface="+mn-ea"/>
              <a:cs typeface="+mn-cs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69108F4-B721-4D8F-944B-747B51E15C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207376"/>
              </p:ext>
            </p:extLst>
          </p:nvPr>
        </p:nvGraphicFramePr>
        <p:xfrm>
          <a:off x="994930" y="1545908"/>
          <a:ext cx="3499282" cy="5312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1726">
                  <a:extLst>
                    <a:ext uri="{9D8B030D-6E8A-4147-A177-3AD203B41FA5}">
                      <a16:colId xmlns:a16="http://schemas.microsoft.com/office/drawing/2014/main" val="3494028534"/>
                    </a:ext>
                  </a:extLst>
                </a:gridCol>
                <a:gridCol w="443376">
                  <a:extLst>
                    <a:ext uri="{9D8B030D-6E8A-4147-A177-3AD203B41FA5}">
                      <a16:colId xmlns:a16="http://schemas.microsoft.com/office/drawing/2014/main" val="1942731750"/>
                    </a:ext>
                  </a:extLst>
                </a:gridCol>
                <a:gridCol w="443376">
                  <a:extLst>
                    <a:ext uri="{9D8B030D-6E8A-4147-A177-3AD203B41FA5}">
                      <a16:colId xmlns:a16="http://schemas.microsoft.com/office/drawing/2014/main" val="3861038326"/>
                    </a:ext>
                  </a:extLst>
                </a:gridCol>
                <a:gridCol w="443376">
                  <a:extLst>
                    <a:ext uri="{9D8B030D-6E8A-4147-A177-3AD203B41FA5}">
                      <a16:colId xmlns:a16="http://schemas.microsoft.com/office/drawing/2014/main" val="1917320339"/>
                    </a:ext>
                  </a:extLst>
                </a:gridCol>
                <a:gridCol w="443376">
                  <a:extLst>
                    <a:ext uri="{9D8B030D-6E8A-4147-A177-3AD203B41FA5}">
                      <a16:colId xmlns:a16="http://schemas.microsoft.com/office/drawing/2014/main" val="2743611428"/>
                    </a:ext>
                  </a:extLst>
                </a:gridCol>
                <a:gridCol w="652026">
                  <a:extLst>
                    <a:ext uri="{9D8B030D-6E8A-4147-A177-3AD203B41FA5}">
                      <a16:colId xmlns:a16="http://schemas.microsoft.com/office/drawing/2014/main" val="2955781225"/>
                    </a:ext>
                  </a:extLst>
                </a:gridCol>
                <a:gridCol w="652026">
                  <a:extLst>
                    <a:ext uri="{9D8B030D-6E8A-4147-A177-3AD203B41FA5}">
                      <a16:colId xmlns:a16="http://schemas.microsoft.com/office/drawing/2014/main" val="2319347027"/>
                    </a:ext>
                  </a:extLst>
                </a:gridCol>
              </a:tblGrid>
              <a:tr h="2993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Cause / Input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Middle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04007"/>
                  </a:ext>
                </a:extLst>
              </a:tr>
              <a:tr h="4480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#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C4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Cm1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Cm2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extLst>
                  <a:ext uri="{0D108BD9-81ED-4DB2-BD59-A6C34878D82A}">
                    <a16:rowId xmlns:a16="http://schemas.microsoft.com/office/drawing/2014/main" val="43237865"/>
                  </a:ext>
                </a:extLst>
              </a:tr>
              <a:tr h="1530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extLst>
                  <a:ext uri="{0D108BD9-81ED-4DB2-BD59-A6C34878D82A}">
                    <a16:rowId xmlns:a16="http://schemas.microsoft.com/office/drawing/2014/main" val="3854419108"/>
                  </a:ext>
                </a:extLst>
              </a:tr>
              <a:tr h="1530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extLst>
                  <a:ext uri="{0D108BD9-81ED-4DB2-BD59-A6C34878D82A}">
                    <a16:rowId xmlns:a16="http://schemas.microsoft.com/office/drawing/2014/main" val="2644688646"/>
                  </a:ext>
                </a:extLst>
              </a:tr>
              <a:tr h="1530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extLst>
                  <a:ext uri="{0D108BD9-81ED-4DB2-BD59-A6C34878D82A}">
                    <a16:rowId xmlns:a16="http://schemas.microsoft.com/office/drawing/2014/main" val="2049662225"/>
                  </a:ext>
                </a:extLst>
              </a:tr>
              <a:tr h="1530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extLst>
                  <a:ext uri="{0D108BD9-81ED-4DB2-BD59-A6C34878D82A}">
                    <a16:rowId xmlns:a16="http://schemas.microsoft.com/office/drawing/2014/main" val="480106889"/>
                  </a:ext>
                </a:extLst>
              </a:tr>
              <a:tr h="1530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extLst>
                  <a:ext uri="{0D108BD9-81ED-4DB2-BD59-A6C34878D82A}">
                    <a16:rowId xmlns:a16="http://schemas.microsoft.com/office/drawing/2014/main" val="2638038146"/>
                  </a:ext>
                </a:extLst>
              </a:tr>
              <a:tr h="1530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extLst>
                  <a:ext uri="{0D108BD9-81ED-4DB2-BD59-A6C34878D82A}">
                    <a16:rowId xmlns:a16="http://schemas.microsoft.com/office/drawing/2014/main" val="3038742375"/>
                  </a:ext>
                </a:extLst>
              </a:tr>
              <a:tr h="1530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extLst>
                  <a:ext uri="{0D108BD9-81ED-4DB2-BD59-A6C34878D82A}">
                    <a16:rowId xmlns:a16="http://schemas.microsoft.com/office/drawing/2014/main" val="3703625478"/>
                  </a:ext>
                </a:extLst>
              </a:tr>
              <a:tr h="1530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extLst>
                  <a:ext uri="{0D108BD9-81ED-4DB2-BD59-A6C34878D82A}">
                    <a16:rowId xmlns:a16="http://schemas.microsoft.com/office/drawing/2014/main" val="3985014110"/>
                  </a:ext>
                </a:extLst>
              </a:tr>
              <a:tr h="1530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extLst>
                  <a:ext uri="{0D108BD9-81ED-4DB2-BD59-A6C34878D82A}">
                    <a16:rowId xmlns:a16="http://schemas.microsoft.com/office/drawing/2014/main" val="3336806929"/>
                  </a:ext>
                </a:extLst>
              </a:tr>
              <a:tr h="29939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extLst>
                  <a:ext uri="{0D108BD9-81ED-4DB2-BD59-A6C34878D82A}">
                    <a16:rowId xmlns:a16="http://schemas.microsoft.com/office/drawing/2014/main" val="1174198252"/>
                  </a:ext>
                </a:extLst>
              </a:tr>
              <a:tr h="29939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extLst>
                  <a:ext uri="{0D108BD9-81ED-4DB2-BD59-A6C34878D82A}">
                    <a16:rowId xmlns:a16="http://schemas.microsoft.com/office/drawing/2014/main" val="2465656601"/>
                  </a:ext>
                </a:extLst>
              </a:tr>
              <a:tr h="29939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extLst>
                  <a:ext uri="{0D108BD9-81ED-4DB2-BD59-A6C34878D82A}">
                    <a16:rowId xmlns:a16="http://schemas.microsoft.com/office/drawing/2014/main" val="3956746197"/>
                  </a:ext>
                </a:extLst>
              </a:tr>
              <a:tr h="29939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extLst>
                  <a:ext uri="{0D108BD9-81ED-4DB2-BD59-A6C34878D82A}">
                    <a16:rowId xmlns:a16="http://schemas.microsoft.com/office/drawing/2014/main" val="2959086976"/>
                  </a:ext>
                </a:extLst>
              </a:tr>
              <a:tr h="29939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extLst>
                  <a:ext uri="{0D108BD9-81ED-4DB2-BD59-A6C34878D82A}">
                    <a16:rowId xmlns:a16="http://schemas.microsoft.com/office/drawing/2014/main" val="2886855246"/>
                  </a:ext>
                </a:extLst>
              </a:tr>
              <a:tr h="29939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extLst>
                  <a:ext uri="{0D108BD9-81ED-4DB2-BD59-A6C34878D82A}">
                    <a16:rowId xmlns:a16="http://schemas.microsoft.com/office/drawing/2014/main" val="1365433875"/>
                  </a:ext>
                </a:extLst>
              </a:tr>
              <a:tr h="29939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494" marR="59494" marT="0" marB="0" anchor="b"/>
                </a:tc>
                <a:extLst>
                  <a:ext uri="{0D108BD9-81ED-4DB2-BD59-A6C34878D82A}">
                    <a16:rowId xmlns:a16="http://schemas.microsoft.com/office/drawing/2014/main" val="1640311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61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/>
              <a:t>Decision table - </a:t>
            </a:r>
            <a:r>
              <a:rPr lang="en-US" dirty="0">
                <a:effectLst/>
              </a:rPr>
              <a:t>Test cases design steps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SOFTWARE</a:t>
            </a:r>
            <a:b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QUALITY</a:t>
            </a:r>
            <a:b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n-US" sz="18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c. Obtain the following simplified version (that is, when intermediate results Cm1 and Cm2 are true).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-20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XBOSoft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latin typeface="Constantia"/>
              <a:ea typeface="+mn-ea"/>
              <a:cs typeface="+mn-cs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5B590CC-FF09-40B5-96B0-1291F23D4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413351"/>
              </p:ext>
            </p:extLst>
          </p:nvPr>
        </p:nvGraphicFramePr>
        <p:xfrm>
          <a:off x="531812" y="2041411"/>
          <a:ext cx="4800601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910">
                  <a:extLst>
                    <a:ext uri="{9D8B030D-6E8A-4147-A177-3AD203B41FA5}">
                      <a16:colId xmlns:a16="http://schemas.microsoft.com/office/drawing/2014/main" val="2529360053"/>
                    </a:ext>
                  </a:extLst>
                </a:gridCol>
                <a:gridCol w="607801">
                  <a:extLst>
                    <a:ext uri="{9D8B030D-6E8A-4147-A177-3AD203B41FA5}">
                      <a16:colId xmlns:a16="http://schemas.microsoft.com/office/drawing/2014/main" val="2891546124"/>
                    </a:ext>
                  </a:extLst>
                </a:gridCol>
                <a:gridCol w="607801">
                  <a:extLst>
                    <a:ext uri="{9D8B030D-6E8A-4147-A177-3AD203B41FA5}">
                      <a16:colId xmlns:a16="http://schemas.microsoft.com/office/drawing/2014/main" val="4216344907"/>
                    </a:ext>
                  </a:extLst>
                </a:gridCol>
                <a:gridCol w="607801">
                  <a:extLst>
                    <a:ext uri="{9D8B030D-6E8A-4147-A177-3AD203B41FA5}">
                      <a16:colId xmlns:a16="http://schemas.microsoft.com/office/drawing/2014/main" val="2401677657"/>
                    </a:ext>
                  </a:extLst>
                </a:gridCol>
                <a:gridCol w="607801">
                  <a:extLst>
                    <a:ext uri="{9D8B030D-6E8A-4147-A177-3AD203B41FA5}">
                      <a16:colId xmlns:a16="http://schemas.microsoft.com/office/drawing/2014/main" val="1568248100"/>
                    </a:ext>
                  </a:extLst>
                </a:gridCol>
                <a:gridCol w="724829">
                  <a:extLst>
                    <a:ext uri="{9D8B030D-6E8A-4147-A177-3AD203B41FA5}">
                      <a16:colId xmlns:a16="http://schemas.microsoft.com/office/drawing/2014/main" val="3912498196"/>
                    </a:ext>
                  </a:extLst>
                </a:gridCol>
                <a:gridCol w="724829">
                  <a:extLst>
                    <a:ext uri="{9D8B030D-6E8A-4147-A177-3AD203B41FA5}">
                      <a16:colId xmlns:a16="http://schemas.microsoft.com/office/drawing/2014/main" val="3194874170"/>
                    </a:ext>
                  </a:extLst>
                </a:gridCol>
                <a:gridCol w="724829">
                  <a:extLst>
                    <a:ext uri="{9D8B030D-6E8A-4147-A177-3AD203B41FA5}">
                      <a16:colId xmlns:a16="http://schemas.microsoft.com/office/drawing/2014/main" val="2337426809"/>
                    </a:ext>
                  </a:extLst>
                </a:gridCol>
              </a:tblGrid>
              <a:tr h="1730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Cause / Input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Effect / Output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754594"/>
                  </a:ext>
                </a:extLst>
              </a:tr>
              <a:tr h="1730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#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C4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9322073"/>
                  </a:ext>
                </a:extLst>
              </a:tr>
              <a:tr h="17301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62947091"/>
                  </a:ext>
                </a:extLst>
              </a:tr>
              <a:tr h="17301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88810767"/>
                  </a:ext>
                </a:extLst>
              </a:tr>
              <a:tr h="17301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74093798"/>
                  </a:ext>
                </a:extLst>
              </a:tr>
              <a:tr h="17301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3159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521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/>
              <a:t>Decision table - </a:t>
            </a:r>
            <a:r>
              <a:rPr lang="en-US" dirty="0">
                <a:effectLst/>
              </a:rPr>
              <a:t>Test cases design steps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SOFTWARE</a:t>
            </a:r>
            <a:b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QUALITY</a:t>
            </a:r>
            <a:b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n-US" sz="18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6). Design test cases from decision table.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-20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XBOSoft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latin typeface="Constantia"/>
              <a:ea typeface="+mn-ea"/>
              <a:cs typeface="+mn-cs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4A81267-12D0-462C-837F-53D8E9CF5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078870"/>
              </p:ext>
            </p:extLst>
          </p:nvPr>
        </p:nvGraphicFramePr>
        <p:xfrm>
          <a:off x="684212" y="1600200"/>
          <a:ext cx="8686800" cy="304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443">
                  <a:extLst>
                    <a:ext uri="{9D8B030D-6E8A-4147-A177-3AD203B41FA5}">
                      <a16:colId xmlns:a16="http://schemas.microsoft.com/office/drawing/2014/main" val="2779197236"/>
                    </a:ext>
                  </a:extLst>
                </a:gridCol>
                <a:gridCol w="4693617">
                  <a:extLst>
                    <a:ext uri="{9D8B030D-6E8A-4147-A177-3AD203B41FA5}">
                      <a16:colId xmlns:a16="http://schemas.microsoft.com/office/drawing/2014/main" val="338360853"/>
                    </a:ext>
                  </a:extLst>
                </a:gridCol>
                <a:gridCol w="3659740">
                  <a:extLst>
                    <a:ext uri="{9D8B030D-6E8A-4147-A177-3AD203B41FA5}">
                      <a16:colId xmlns:a16="http://schemas.microsoft.com/office/drawing/2014/main" val="49451444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#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Input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Expected Result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43846526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Put in $2 coins, Press the "Sprite" button.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Refund $0.50 coin, Dispense Sprite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1513013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Put in $2 coins, Press the "Coke" button.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Refund $0.50 coin, Dispense Coke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81606297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Put in $1.5 coins, Press the "Sprite" button.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Dispense Sprite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898169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Put in $1.5 coins, Press the "Coke" button.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Dispense Coke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46362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19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/>
              <a:t>Orthogonal array testing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SOFTWARE</a:t>
            </a:r>
            <a:b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QUALITY</a:t>
            </a:r>
            <a:b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n-US" sz="18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7012" y="1143000"/>
            <a:ext cx="115824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</a:pPr>
            <a:r>
              <a:rPr lang="en-US" sz="2400" dirty="0"/>
              <a:t>An orthogonal table is a special form, usually expressed as Ln(</a:t>
            </a:r>
            <a:r>
              <a:rPr lang="en-US" sz="2400" dirty="0" err="1"/>
              <a:t>m^k</a:t>
            </a:r>
            <a:r>
              <a:rPr lang="en-US" sz="2400" dirty="0"/>
              <a:t>),</a:t>
            </a:r>
            <a:r>
              <a:rPr lang="zh-CN" altLang="en-US" sz="2400" dirty="0"/>
              <a:t> </a:t>
            </a:r>
            <a:r>
              <a:rPr lang="en-US" sz="2400" dirty="0"/>
              <a:t>n = k * (m - 1) + 1.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Example: Sign up a account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-20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XBOSoft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700ADC7-DB17-436D-8811-5699E74F59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412" y="2095985"/>
            <a:ext cx="6400800" cy="422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29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/>
              <a:t>Orthogonal array testing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SOFTWARE</a:t>
            </a:r>
            <a:b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QUALITY</a:t>
            </a:r>
            <a:b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n-US" sz="18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5890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Test cases design steps: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  <a:p>
            <a:pPr>
              <a:lnSpc>
                <a:spcPct val="90000"/>
              </a:lnSpc>
            </a:pPr>
            <a:r>
              <a:rPr lang="en-US" sz="2400" dirty="0"/>
              <a:t>1). Analyze the factors (variables): Username, Password, Confirm Password.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2). Value of variable: Yes (fill in), No (not fill in).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3). Choose an appropriate orthogonal table: here we use L4(2^3).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Reference:</a:t>
            </a:r>
          </a:p>
          <a:p>
            <a:r>
              <a:rPr lang="en-US" sz="2400" dirty="0"/>
              <a:t>Orthogonal table online: </a:t>
            </a:r>
            <a:r>
              <a:rPr lang="en-US" sz="2400" u="sng" dirty="0">
                <a:hlinkClick r:id="rId2"/>
              </a:rPr>
              <a:t>https://www.york.ac.uk/depts/maths/tables/orthogonal.htm</a:t>
            </a:r>
            <a:endParaRPr lang="en-US" sz="2400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-20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XBOSoft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B5D69A6-BCFC-49EA-9441-522D851424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011" y="3612136"/>
            <a:ext cx="3498505" cy="149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55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E2DAF-A4C3-4167-BF4E-C44A5A973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 a Little About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29BCA-246E-4489-B1BB-E592C3B70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Beijing, China</a:t>
            </a:r>
          </a:p>
          <a:p>
            <a:r>
              <a:rPr lang="en-US" dirty="0"/>
              <a:t>6 years experience in software testing</a:t>
            </a:r>
          </a:p>
          <a:p>
            <a:r>
              <a:rPr lang="en-US" dirty="0"/>
              <a:t>This is my first paper and presentation</a:t>
            </a:r>
          </a:p>
          <a:p>
            <a:pPr lvl="1"/>
            <a:r>
              <a:rPr lang="en-US" dirty="0"/>
              <a:t>Please be nice to me </a:t>
            </a:r>
            <a:r>
              <a:rPr lang="en-US" sz="4400" dirty="0">
                <a:sym typeface="Wingdings" panose="05000000000000000000" pitchFamily="2" charset="2"/>
              </a:rPr>
              <a:t></a:t>
            </a:r>
            <a:endParaRPr lang="en-US" sz="4400" dirty="0"/>
          </a:p>
          <a:p>
            <a:r>
              <a:rPr lang="en-US" dirty="0"/>
              <a:t>I like traditional Chinese classical dancing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CC63AC2F-3147-4835-9E24-528C00955E0A}"/>
              </a:ext>
            </a:extLst>
          </p:cNvPr>
          <p:cNvSpPr txBox="1"/>
          <p:nvPr/>
        </p:nvSpPr>
        <p:spPr>
          <a:xfrm>
            <a:off x="74612" y="6477000"/>
            <a:ext cx="9906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spc="-200" dirty="0" err="1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XBOSoft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184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/>
              <a:t>Functional structure diagram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SOFTWARE</a:t>
            </a:r>
            <a:b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QUALITY</a:t>
            </a:r>
            <a:b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n-US" sz="18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</a:pPr>
            <a:r>
              <a:rPr lang="en-US" sz="2400" dirty="0"/>
              <a:t>Function structure diagram is used to show the dependency of functions, it is also a feature breakdown structure diagram. </a:t>
            </a:r>
          </a:p>
          <a:p>
            <a:pPr lvl="0">
              <a:lnSpc>
                <a:spcPct val="90000"/>
              </a:lnSpc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  <a:p>
            <a:pPr lvl="0">
              <a:lnSpc>
                <a:spcPct val="90000"/>
              </a:lnSpc>
            </a:pPr>
            <a:r>
              <a:rPr lang="en-US" altLang="zh-CN" sz="2400" dirty="0">
                <a:solidFill>
                  <a:prstClr val="white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</a:rPr>
              <a:t>Example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</a:rPr>
              <a:t>：</a:t>
            </a:r>
            <a:endParaRPr lang="en-US" altLang="zh-CN" sz="2400" dirty="0"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</a:endParaRPr>
          </a:p>
          <a:p>
            <a:pPr lvl="0">
              <a:lnSpc>
                <a:spcPct val="90000"/>
              </a:lnSpc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  <a:p>
            <a:pPr lvl="0">
              <a:lnSpc>
                <a:spcPct val="90000"/>
              </a:lnSpc>
            </a:pPr>
            <a:endParaRPr lang="en-US" sz="2400" dirty="0"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</a:endParaRPr>
          </a:p>
          <a:p>
            <a:pPr lvl="0">
              <a:lnSpc>
                <a:spcPct val="90000"/>
              </a:lnSpc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-20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XBOSoft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FD6D52A-B9B4-48F8-B562-FA22C8C455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212" y="1981200"/>
            <a:ext cx="7543800" cy="4560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11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SOFTWARE</a:t>
            </a:r>
            <a:b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QUALITY</a:t>
            </a:r>
            <a:b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n-US" sz="18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defRPr/>
            </a:pPr>
            <a:r>
              <a:rPr lang="en-US" sz="2400" dirty="0">
                <a:solidFill>
                  <a:prstClr val="white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</a:rPr>
              <a:t>Here are some general principles for when to use which test design techniques.</a:t>
            </a:r>
          </a:p>
          <a:p>
            <a:pPr lvl="0">
              <a:lnSpc>
                <a:spcPct val="90000"/>
              </a:lnSpc>
              <a:defRPr/>
            </a:pPr>
            <a:endParaRPr lang="en-US" sz="2400" dirty="0"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</a:endParaRPr>
          </a:p>
          <a:p>
            <a:pPr lvl="0">
              <a:lnSpc>
                <a:spcPct val="90000"/>
              </a:lnSpc>
              <a:defRPr/>
            </a:pPr>
            <a:r>
              <a:rPr lang="en-US" sz="2400" dirty="0">
                <a:solidFill>
                  <a:prstClr val="white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</a:rPr>
              <a:t>1. If the variables are independent, you can divide the domain and use equivalence partitioning. Turn an infinite number of tests into a finite number of tests.</a:t>
            </a:r>
          </a:p>
          <a:p>
            <a:pPr lvl="0">
              <a:lnSpc>
                <a:spcPct val="90000"/>
              </a:lnSpc>
              <a:defRPr/>
            </a:pPr>
            <a:r>
              <a:rPr lang="en-US" sz="2400" dirty="0">
                <a:solidFill>
                  <a:prstClr val="white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</a:rPr>
              <a:t>2. Boundary value analysis is a method that used in any software test.</a:t>
            </a:r>
          </a:p>
          <a:p>
            <a:pPr lvl="0">
              <a:lnSpc>
                <a:spcPct val="90000"/>
              </a:lnSpc>
              <a:defRPr/>
            </a:pPr>
            <a:r>
              <a:rPr lang="en-US" sz="2400" dirty="0">
                <a:solidFill>
                  <a:prstClr val="white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</a:rPr>
              <a:t>3. If the combination of input conditions needs to be considered, the causal graph method and the decision table method can be used</a:t>
            </a:r>
          </a:p>
          <a:p>
            <a:pPr lvl="0">
              <a:lnSpc>
                <a:spcPct val="90000"/>
              </a:lnSpc>
              <a:defRPr/>
            </a:pPr>
            <a:r>
              <a:rPr lang="en-US" sz="2400" dirty="0">
                <a:solidFill>
                  <a:prstClr val="white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</a:rPr>
              <a:t>4. If the relationships between inputs and outputs are large, orthogonal array method can be used to reduce test cases.</a:t>
            </a:r>
          </a:p>
          <a:p>
            <a:pPr lvl="0">
              <a:lnSpc>
                <a:spcPct val="90000"/>
              </a:lnSpc>
              <a:defRPr/>
            </a:pPr>
            <a:r>
              <a:rPr lang="en-US" sz="2400" dirty="0">
                <a:solidFill>
                  <a:prstClr val="white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</a:rPr>
              <a:t>5. If the functionalities of a system are complicated, functional structure can be used to breakdown functionalities. </a:t>
            </a:r>
          </a:p>
          <a:p>
            <a:pPr lvl="0">
              <a:lnSpc>
                <a:spcPct val="90000"/>
              </a:lnSpc>
              <a:defRPr/>
            </a:pPr>
            <a:r>
              <a:rPr lang="en-US" sz="2400" dirty="0">
                <a:solidFill>
                  <a:prstClr val="white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</a:rPr>
              <a:t>6. Check the designed test case logic coverage against the program logic, and add enough test cases if the required coverage standards are not met.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-20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XBOSoft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169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/>
              <a:t>Closing Reference Slide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How to contact author: liu.subei@xbosoft.com</a:t>
            </a: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Links to Company Author is Employed by: https://www.xbosoft.com</a:t>
            </a: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 err="1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XBOSoft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246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E2DAF-A4C3-4167-BF4E-C44A5A973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You’ll Learn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29BCA-246E-4489-B1BB-E592C3B70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you’re entering software testing and need to understand more than just clicking around.</a:t>
            </a:r>
          </a:p>
          <a:p>
            <a:r>
              <a:rPr lang="en-US" dirty="0"/>
              <a:t>Stop missing defects because test cases are missing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AADC20-D58F-47EC-9A84-0DD438D168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812" y="3314062"/>
            <a:ext cx="3875603" cy="2971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D9D2A6-8F69-4FEC-AB2D-A05E4B3DE09B}"/>
              </a:ext>
            </a:extLst>
          </p:cNvPr>
          <p:cNvSpPr txBox="1"/>
          <p:nvPr/>
        </p:nvSpPr>
        <p:spPr>
          <a:xfrm>
            <a:off x="150812" y="6477000"/>
            <a:ext cx="9906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 err="1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XBOSoft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544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E2DAF-A4C3-4167-BF4E-C44A5A973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Listen to 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29BCA-246E-4489-B1BB-E592C3B70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test cases effectively</a:t>
            </a:r>
          </a:p>
          <a:p>
            <a:r>
              <a:rPr lang="en-US" dirty="0"/>
              <a:t>Cover </a:t>
            </a:r>
            <a:r>
              <a:rPr lang="en-US" altLang="zh-CN" dirty="0"/>
              <a:t>more test points with fewer test cases</a:t>
            </a:r>
          </a:p>
          <a:p>
            <a:r>
              <a:rPr lang="en-US" dirty="0"/>
              <a:t>Create test cases in an organized way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C5DFD258-3852-4C41-9399-099673CE2154}"/>
              </a:ext>
            </a:extLst>
          </p:cNvPr>
          <p:cNvSpPr txBox="1"/>
          <p:nvPr/>
        </p:nvSpPr>
        <p:spPr>
          <a:xfrm>
            <a:off x="74612" y="6400800"/>
            <a:ext cx="9906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spc="-200" dirty="0" err="1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XBOSoft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992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2412" y="402276"/>
            <a:ext cx="8686800" cy="1160462"/>
          </a:xfrm>
        </p:spPr>
        <p:txBody>
          <a:bodyPr/>
          <a:lstStyle/>
          <a:p>
            <a:r>
              <a:rPr lang="fr-FR" dirty="0"/>
              <a:t>Key Points and </a:t>
            </a:r>
            <a:r>
              <a:rPr lang="fr-FR" dirty="0" err="1"/>
              <a:t>Overview</a:t>
            </a:r>
            <a:r>
              <a:rPr lang="fr-FR" dirty="0"/>
              <a:t> of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Global overview of methods</a:t>
            </a:r>
          </a:p>
          <a:p>
            <a:r>
              <a:rPr lang="en-US" sz="3200" dirty="0"/>
              <a:t>Explanation with examples</a:t>
            </a:r>
          </a:p>
          <a:p>
            <a:r>
              <a:rPr lang="en-US" sz="3200" dirty="0"/>
              <a:t>Conclusions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72216" y="9144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10353787" y="398351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6516368"/>
            <a:ext cx="9906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 err="1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XBOSoft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411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84FE5-8DFA-4F37-84EF-80C374FDC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test cases design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81BC0-A3BB-4076-ABFB-5986153AD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Equivalence partitioning</a:t>
            </a:r>
          </a:p>
          <a:p>
            <a:r>
              <a:rPr lang="en-US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Boundary value analysis</a:t>
            </a:r>
          </a:p>
          <a:p>
            <a:r>
              <a:rPr lang="en-US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Cause–effect graph</a:t>
            </a:r>
          </a:p>
          <a:p>
            <a:r>
              <a:rPr lang="en-US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Decision table testing</a:t>
            </a:r>
          </a:p>
          <a:p>
            <a:r>
              <a:rPr lang="en-US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Orthogonal array testing</a:t>
            </a:r>
          </a:p>
          <a:p>
            <a:r>
              <a:rPr lang="en-US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Functional flow diagram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1E1C4E-8B42-4F38-8C66-FC4202906569}"/>
              </a:ext>
            </a:extLst>
          </p:cNvPr>
          <p:cNvSpPr txBox="1"/>
          <p:nvPr/>
        </p:nvSpPr>
        <p:spPr>
          <a:xfrm>
            <a:off x="150812" y="6400800"/>
            <a:ext cx="9906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 err="1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XBOSoft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579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10134600" cy="822296"/>
          </a:xfrm>
        </p:spPr>
        <p:txBody>
          <a:bodyPr>
            <a:normAutofit/>
          </a:bodyPr>
          <a:lstStyle/>
          <a:p>
            <a:r>
              <a:rPr lang="en-US" sz="36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Equivalence partitioning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SOFTWARE</a:t>
            </a:r>
            <a:b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QUALITY</a:t>
            </a:r>
            <a:b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n-US" sz="18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541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>
                <a:solidFill>
                  <a:prstClr val="white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</a:rPr>
              <a:t>Example1: The input value is student achievement, ranging from 0 to 100.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ea typeface="+mn-ea"/>
                <a:cs typeface="+mn-cs"/>
              </a:rPr>
              <a:t>Equivalence p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ea typeface="+mn-ea"/>
                <a:cs typeface="+mn-cs"/>
              </a:rPr>
              <a:t>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ea typeface="+mn-ea"/>
                <a:cs typeface="+mn-cs"/>
              </a:rPr>
              <a:t>rtitioning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</a:rPr>
              <a:t>Define test cases with data: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400" dirty="0">
                <a:solidFill>
                  <a:prstClr val="white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</a:rPr>
              <a:t>Invalid: -10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400" dirty="0">
                <a:solidFill>
                  <a:prstClr val="white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</a:rPr>
              <a:t>Valid: 60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400" dirty="0">
                <a:solidFill>
                  <a:prstClr val="white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</a:rPr>
              <a:t>Invalid: 105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spc="-200" dirty="0"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en-US" sz="1600" spc="-200" dirty="0" err="1"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XBOSoft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F6B8781-17CD-4606-AD9C-DF3FCD6CEF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12" y="2177203"/>
            <a:ext cx="10258081" cy="247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98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10134600" cy="822296"/>
          </a:xfrm>
        </p:spPr>
        <p:txBody>
          <a:bodyPr>
            <a:normAutofit/>
          </a:bodyPr>
          <a:lstStyle/>
          <a:p>
            <a:r>
              <a:rPr lang="en-US" sz="36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Equivalence partitioning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SOFTWARE</a:t>
            </a:r>
            <a:b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QUALITY</a:t>
            </a:r>
            <a:b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n-US" sz="18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defRPr/>
            </a:pPr>
            <a:r>
              <a:rPr lang="en-US" sz="2400" dirty="0">
                <a:solidFill>
                  <a:prstClr val="white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</a:rPr>
              <a:t>When creating test cases, one test case should cover as many valid classes as possible, while invalid equivalence classes require one-to-one coverage.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</a:rPr>
              <a:t>Define test cases with data: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400" dirty="0">
                <a:solidFill>
                  <a:prstClr val="white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</a:rPr>
              <a:t>Valid: letters, number &amp; periods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400" dirty="0">
                <a:solidFill>
                  <a:prstClr val="white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</a:rPr>
              <a:t>Invalid: @, $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spc="-200" dirty="0"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en-US" sz="1600" spc="-200" dirty="0" err="1"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XBOSoft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16358C3-61FE-4607-A882-8526DC5573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12" y="2062988"/>
            <a:ext cx="7848600" cy="165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60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10134600" cy="822296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</a:rPr>
              <a:t>Boundary-value analysis</a:t>
            </a:r>
            <a:r>
              <a:rPr lang="en-US" sz="36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 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SOFTWARE</a:t>
            </a:r>
            <a:b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QUALITY</a:t>
            </a:r>
            <a:br>
              <a:rPr kumimoji="0" lang="en-US" sz="2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n-US" sz="18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2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>
                <a:solidFill>
                  <a:prstClr val="white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</a:rPr>
              <a:t>The input value is student achievement, ranging from 0 to 100.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ea typeface="+mn-ea"/>
                <a:cs typeface="+mn-cs"/>
              </a:rPr>
              <a:t>Equivalence p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ea typeface="+mn-ea"/>
                <a:cs typeface="+mn-cs"/>
              </a:rPr>
              <a:t>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uLnTx/>
                <a:uFillTx/>
                <a:ea typeface="+mn-ea"/>
                <a:cs typeface="+mn-cs"/>
              </a:rPr>
              <a:t>rtitioning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</a:rPr>
              <a:t>Boundary-value analysis for 100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spc="-200" dirty="0" err="1">
                <a:solidFill>
                  <a:prstClr val="black"/>
                </a:solidFill>
                <a:effectLst>
                  <a:outerShdw blurRad="50800" dist="38100" dir="2700000" algn="tl">
                    <a:srgbClr val="626817">
                      <a:lumMod val="50000"/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XBOSoft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>
                  <a:srgbClr val="626817">
                    <a:lumMod val="50000"/>
                    <a:alpha val="43000"/>
                  </a:srgbClr>
                </a:outerShdw>
              </a:effectLst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F6B8781-17CD-4606-AD9C-DF3FCD6CEF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12" y="2177203"/>
            <a:ext cx="8686800" cy="2092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38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urrency 16x9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 dirty="0" err="1" smtClean="0">
            <a:effectLst>
              <a:outerShdw blurRad="50800" dist="38100" dir="2700000" algn="tl">
                <a:schemeClr val="bg2">
                  <a:lumMod val="50000"/>
                  <a:alpha val="43000"/>
                </a:scheme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A2A3AC6-1A45-42F7-8976-E15E36AD84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currency design (widescreen)</Template>
  <TotalTime>0</TotalTime>
  <Words>1350</Words>
  <Application>Microsoft Office PowerPoint</Application>
  <PresentationFormat>Custom</PresentationFormat>
  <Paragraphs>550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Constantia</vt:lpstr>
      <vt:lpstr>Currency 16x9</vt:lpstr>
      <vt:lpstr>Advanced Test Case Design Methods </vt:lpstr>
      <vt:lpstr>Just a Little About Me</vt:lpstr>
      <vt:lpstr>What You’ll Learn Today</vt:lpstr>
      <vt:lpstr>Why Listen to Me?</vt:lpstr>
      <vt:lpstr>Key Points and Overview of Content</vt:lpstr>
      <vt:lpstr>Overview of test cases design methods</vt:lpstr>
      <vt:lpstr>Equivalence partitioning</vt:lpstr>
      <vt:lpstr>Equivalence partitioning </vt:lpstr>
      <vt:lpstr>Boundary-value analysis </vt:lpstr>
      <vt:lpstr>Cause–effect graph &amp; Decision table</vt:lpstr>
      <vt:lpstr>Cause–effect graph - Test cases design steps</vt:lpstr>
      <vt:lpstr>Cause–effect graph - Test cases design steps</vt:lpstr>
      <vt:lpstr>Cause–effect graph - Test cases design steps</vt:lpstr>
      <vt:lpstr>Decision table - Test cases design steps</vt:lpstr>
      <vt:lpstr>Decision table - Test cases design steps</vt:lpstr>
      <vt:lpstr>Decision table - Test cases design steps</vt:lpstr>
      <vt:lpstr>Decision table - Test cases design steps</vt:lpstr>
      <vt:lpstr>Orthogonal array testing</vt:lpstr>
      <vt:lpstr>Orthogonal array testing</vt:lpstr>
      <vt:lpstr>Functional structure diagram</vt:lpstr>
      <vt:lpstr>Conclusions</vt:lpstr>
      <vt:lpstr>Closing Reference Slide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Quality</cp:keywords>
  <dc:description>Presentation at the Pacific Northwest Software Quality Conference.</dc:description>
  <cp:lastModifiedBy/>
  <cp:revision>1</cp:revision>
  <dcterms:created xsi:type="dcterms:W3CDTF">2016-06-16T18:39:45Z</dcterms:created>
  <dcterms:modified xsi:type="dcterms:W3CDTF">2019-10-14T17:50:34Z</dcterms:modified>
  <cp:category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TC028952639991</vt:lpwstr>
  </property>
</Properties>
</file>